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26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115C7AB-B2D0-1FF9-7A6F-2E0DE8275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7081C5C2-CA0E-E07B-03AF-0723457B7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65935A6-F680-3EB7-58FA-D881954EC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A2839BF-7B80-6ED8-6490-214719B8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B06AD32-35B5-840D-28EE-1E9257B64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825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98037C6-294E-7541-766F-64C9219CF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5209100-E133-68C8-AAC2-D910CE8F7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356DC46-9D9B-351C-1623-BCD7597A2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99B0A0B-A555-BE6E-BD75-589B7A63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1E2B371-9CE3-B7C8-C707-04C6324DA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293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029C7BDB-3BD2-6676-2BAE-B07A286B02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FA810510-5172-4EAB-62FD-4061D1C88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FDD989F-4145-3F00-970A-BBAB36748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6E59B1F-3CB1-C0D1-51D7-C0286A643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6118E27-BBE7-FFA4-0DB1-606CCBD2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488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89D6463-7A1B-1655-CDE1-D03B365B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D9A686E-1326-D520-C47A-3F97CE675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A1F326A-1543-FCED-8CD1-2222E54C9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7FBD0CB-B425-9B0D-6496-2531D016A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CF17F54-8DEE-424C-91FF-AA449278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805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06E548-8B25-B831-5132-B02FE2A13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216E446-8140-C569-FD02-4F4B5440B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891F132-D0FD-0174-7C76-721299FB6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A803AC7-E95D-6AF5-7BBA-3CE5BD013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9497A02-109B-CFD9-1DEE-CA4FF3F90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63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A8C7AF9-C2BF-2E23-C88B-5185D41F7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69B9367-D005-E11E-ACDB-58EA41CF4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903742F-19B1-068C-2401-F19592447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8CD129E-7389-682F-E0DA-5FAF0BE44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176189F-3D78-EC8C-8F77-E377ABBCD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9DA0132-159E-D1CE-38FC-D7F4B77EE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165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FD9217F-F8DE-2417-2524-890DC998F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35E8C53-FDBE-724E-7539-EB633882B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FF8F7AA-5BCB-26B5-F518-47464188E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69C3D88D-CB73-8AE6-104A-74EF19FB8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17DCA0C2-7CF2-E774-2939-76B8B7F4C6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43E42D45-DC19-3001-B8FA-4CDE878EF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8E7534C2-D739-A19E-79A6-64BDE37C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8249AEB-AA21-30EF-8442-C5C26379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816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2C269E5-79D9-D3D0-0E54-7169FD4FE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4752EB47-60D2-5433-969D-9448BB310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D6556C3-3ED3-90D2-07F1-507BE276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4242C7E1-37C6-427F-B7C6-DF613337B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294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2023511D-83EF-C76E-F5EF-245D82F1A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E29A98AB-20DE-72EC-11D6-7CBDDF25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2E7D5ADC-6F91-9B19-6EF7-3E540640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456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8E58C74-4E04-55E6-0744-B0F18658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392E668-987C-0EC7-E104-3CA8F8902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179B5C9D-0244-97C0-F59F-85F68C9F1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942797E-8192-22AB-6FC1-D792BC88B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83D4365-23CD-1577-20F6-E709C4ED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3D117F1-8A2E-FC17-8370-A4F38C99F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48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09E8B92-FA5B-CF25-F384-0A0A281D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9AFCBD22-DC6D-6B38-C3CA-01CFD28C1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1BD97314-EAD9-0228-36B5-1157D38CA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AD9FED1-0250-933B-8B01-EC51F4092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424D2DE-93E8-7E2F-F3DD-15E1266F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BE4DF68-4F71-9042-8B81-36F223C5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972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EBD679A-CA24-B63B-04E5-6196A4734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A5B401A-3DFC-69F0-3A66-F93E30BEC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8BAAD55-7CB5-4157-77EE-135298C95A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4A04-689D-44F1-BD4D-DE8FED8917AD}" type="datetimeFigureOut">
              <a:rPr lang="th-TH" smtClean="0"/>
              <a:pPr/>
              <a:t>27/07/65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A89AFF5-C3A4-EA2F-4708-F5A24E901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B9BA8EE-E285-EA52-4098-62631FBD3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60860-394E-47C4-A03F-06348EA179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802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FB99-AB5D-446C-8CB9-D110D9CB3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825" y="1017588"/>
            <a:ext cx="11191875" cy="1811337"/>
          </a:xfrm>
        </p:spPr>
        <p:txBody>
          <a:bodyPr>
            <a:normAutofit/>
          </a:bodyPr>
          <a:lstStyle/>
          <a:p>
            <a:r>
              <a:rPr lang="th-TH" sz="5400" b="1">
                <a:solidFill>
                  <a:srgbClr val="000066"/>
                </a:solidFill>
                <a:effectLst/>
                <a:ea typeface="Calibri" panose="020F0502020204030204" pitchFamily="34" charset="0"/>
                <a:cs typeface="TH SarabunPSK" panose="020B0500040200020003" pitchFamily="34" charset="-34"/>
              </a:rPr>
              <a:t>ชื่อเรื่อง/แนวปฏิบัติที่ดีในการจัดการความรู้ฯ/</a:t>
            </a:r>
            <a:br>
              <a:rPr lang="th-TH" sz="5400" b="1">
                <a:solidFill>
                  <a:srgbClr val="000066"/>
                </a:solidFill>
                <a:effectLst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5400" b="1">
                <a:solidFill>
                  <a:srgbClr val="000066"/>
                </a:solidFill>
                <a:effectLst/>
                <a:ea typeface="Calibri" panose="020F0502020204030204" pitchFamily="34" charset="0"/>
                <a:cs typeface="TH SarabunPSK" panose="020B0500040200020003" pitchFamily="34" charset="-34"/>
              </a:rPr>
              <a:t>การพัฒนาส่วนงานสู่การเป็นองค์กรแห่งความสุขฯ</a:t>
            </a:r>
            <a:endParaRPr lang="th-TH" sz="23300" b="1">
              <a:solidFill>
                <a:srgbClr val="000066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BA015-029E-4288-AA0B-AFE7229D2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75" y="3924300"/>
            <a:ext cx="11106149" cy="24193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ชื่อผู้จัดทำ/คณะผู้จัดทำ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486275" algn="l"/>
              </a:tabLst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ชื่อ-นามสกุล ผู้นำเสนอ	คณะ../สำนัก.../สถาบัน...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486275" algn="l"/>
              </a:tabLst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ชื่อ-นามสกุล คณะทำงาน	คณะ../สำนัก.../สถาบัน...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486275" algn="l"/>
              </a:tabLst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ชื่อ-นามสกุล คณะทำงาน	คณะ../สำนัก.../สถาบัน...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486275" algn="l"/>
              </a:tabLst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4. ....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3AEBDA1-2066-4D41-BC3E-79062329F1D1}"/>
              </a:ext>
            </a:extLst>
          </p:cNvPr>
          <p:cNvSpPr txBox="1">
            <a:spLocks/>
          </p:cNvSpPr>
          <p:nvPr/>
        </p:nvSpPr>
        <p:spPr>
          <a:xfrm>
            <a:off x="6096001" y="2876550"/>
            <a:ext cx="5810250" cy="10485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1076325" algn="l">
              <a:lnSpc>
                <a:spcPct val="100000"/>
              </a:lnSpc>
              <a:tabLst>
                <a:tab pos="809625" algn="l"/>
              </a:tabLst>
            </a:pPr>
            <a:r>
              <a:rPr lang="th-TH" sz="20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ประเภท 	</a:t>
            </a:r>
            <a:r>
              <a:rPr lang="th-TH" sz="20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  <a:sym typeface="Wingdings" panose="05000000000000000000" pitchFamily="2" charset="2"/>
              </a:rPr>
              <a:t></a:t>
            </a:r>
            <a:r>
              <a:rPr lang="th-TH" sz="20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แนวปฏิบัติที่ดีในการจัดการความรู้ของส่วนงาน/การพัฒนางานประจำ</a:t>
            </a:r>
          </a:p>
          <a:p>
            <a:pPr marL="1076325" indent="-1076325" algn="l">
              <a:lnSpc>
                <a:spcPct val="100000"/>
              </a:lnSpc>
              <a:tabLst>
                <a:tab pos="809625" algn="l"/>
              </a:tabLst>
            </a:pPr>
            <a:r>
              <a:rPr lang="th-TH" sz="20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th-TH" sz="20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  <a:sym typeface="Wingdings" panose="05000000000000000000" pitchFamily="2" charset="2"/>
              </a:rPr>
              <a:t></a:t>
            </a:r>
            <a:r>
              <a:rPr lang="th-TH" sz="20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การพัฒนาส่วนงานสู่การเป็นองค์กรแห่งความสุข/องค์กรสุขภาพ/องค์กรคุณธรรม</a:t>
            </a:r>
            <a:endParaRPr lang="th-TH" sz="6600" b="1">
              <a:solidFill>
                <a:srgbClr val="000066"/>
              </a:solidFill>
              <a:latin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7051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ทฤษฎีและงานวิจัยที่เกี่ยวข้อง (ถ้ามี)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825625"/>
            <a:ext cx="11039475" cy="4351338"/>
          </a:xfrm>
        </p:spPr>
        <p:txBody>
          <a:bodyPr>
            <a:normAutofit/>
          </a:bodyPr>
          <a:lstStyle/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การทบทวนเอกสารและงานวิจัยที่เกี่ยวข้องเป็นขั้นตอนที่สำคัญขั้นหนึ่งของ การวิจัย ซึ่งใช้เป็นเครื่องชี้ให้เห็นถึงระดับคุณภาพของงานวิจัยในเรื่องนั้นๆได้ เป็นอย่างดี การทบทวนเอกสารและงานวิจัยที่เกี่ยวข้อง ช่วยทำให้ผู้วิจัยทราบข้อมูลมากมายในเรื่องที่จะทำวิจัยตั้งแต่ขั้นเริ่ม ต้นจนถึงขั้นสุดท้ายของการวิจัย</a:t>
            </a:r>
          </a:p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วิธีเขียนเรียบเรียงงานวิจัยที่เกี่ยวข้อง โดยเรียบเรียงเรื่องที่อ่านให้ต่อเนื่องกัน ลักษณะของความต่อเนื่องอาจพิจารณาได้หลายลักษณะ ลักษณะที่สำคัญและพบมากในการเขียนรายงานวิจัยลงในวารสารวิชาการ ก็คือ ลักษณะการต่อเนื่องของผลการวิจัยและตัวแปรสำคัญๆที่มีบทบาทต่อผลการวิจัย</a:t>
            </a:r>
          </a:p>
        </p:txBody>
      </p:sp>
    </p:spTree>
    <p:extLst>
      <p:ext uri="{BB962C8B-B14F-4D97-AF65-F5344CB8AC3E}">
        <p14:creationId xmlns:p14="http://schemas.microsoft.com/office/powerpoint/2010/main" val="3632929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วิธีการดำเนินงาน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825625"/>
            <a:ext cx="11039475" cy="4351338"/>
          </a:xfrm>
        </p:spPr>
        <p:txBody>
          <a:bodyPr>
            <a:normAutofit/>
          </a:bodyPr>
          <a:lstStyle/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ชนิด/ประเภทงานวิจัย  การกำหนดประชากร/กลุ่มตัวอย่าง ขนาดของตัวอย่าง หรือวิธีสุ่มตัวอย่าง เครื่องมือวัด เป็นต้น</a:t>
            </a:r>
          </a:p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ขั้นตอนการออกแบบนวัตกรรม กระบวนการพัฒนานวัตกรรม การนำไปทดลอง/ทดสอบการใช้งาน วิธีการวัดผล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3181020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ผลการดำเนินงาน/ผลการใช้นวัตกรรม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รายงานผลการดำเนินงาน/ผลการใช้นวัตกรรม พร้อมภาพประกอบ (ถ้ามี)</a:t>
            </a:r>
          </a:p>
        </p:txBody>
      </p:sp>
    </p:spTree>
    <p:extLst>
      <p:ext uri="{BB962C8B-B14F-4D97-AF65-F5344CB8AC3E}">
        <p14:creationId xmlns:p14="http://schemas.microsoft.com/office/powerpoint/2010/main" val="4206777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วิเคราะห์และสรุปสาระสำคัญ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825625"/>
            <a:ext cx="11039475" cy="4351338"/>
          </a:xfrm>
        </p:spPr>
        <p:txBody>
          <a:bodyPr>
            <a:normAutofit/>
          </a:bodyPr>
          <a:lstStyle/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สรุปผลงานวิจัย / ผลการพัฒนานวัตกรรม</a:t>
            </a:r>
          </a:p>
        </p:txBody>
      </p:sp>
    </p:spTree>
    <p:extLst>
      <p:ext uri="{BB962C8B-B14F-4D97-AF65-F5344CB8AC3E}">
        <p14:creationId xmlns:p14="http://schemas.microsoft.com/office/powerpoint/2010/main" val="3629638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ผลกระทบที่เป็นประโยชน์และสร้างคุณค่า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235151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เอกสารอ้างอิง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825625"/>
            <a:ext cx="11039475" cy="4351338"/>
          </a:xfrm>
        </p:spPr>
        <p:txBody>
          <a:bodyPr>
            <a:normAutofit/>
          </a:bodyPr>
          <a:lstStyle/>
          <a:p>
            <a:pPr marL="1076325" indent="-1076325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เอกสารอ้างอิง 1 .............................................................................................................................</a:t>
            </a:r>
            <a:b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...................................................................................</a:t>
            </a:r>
          </a:p>
          <a:p>
            <a:pPr marL="1076325" indent="-1076325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เอกสารอ้างอิง 2 .............................................................................................................................</a:t>
            </a:r>
            <a:b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...................................................................................</a:t>
            </a:r>
          </a:p>
          <a:p>
            <a:pPr marL="1076325" indent="-1076325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เอกสารอ้างอิง 3 .............................................................................................................................</a:t>
            </a:r>
            <a:b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...................................................................................</a:t>
            </a:r>
          </a:p>
          <a:p>
            <a:pPr marL="1076325" indent="-1076325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</a:t>
            </a:r>
          </a:p>
        </p:txBody>
      </p:sp>
    </p:spTree>
    <p:extLst>
      <p:ext uri="{BB962C8B-B14F-4D97-AF65-F5344CB8AC3E}">
        <p14:creationId xmlns:p14="http://schemas.microsoft.com/office/powerpoint/2010/main" val="258169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บทนำ/ที่มาและความสำคัญ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การเขียนที่มาและความสำคัญ คือ การอธิบายให้กระจ่างชัดว่าทำไม   ต้องทำ ทำแล้วได้อะไร หากไม่ทำจะเกิดผลเสียอย่างไร ซึ่งมีหลักการเขียนคล้ายการเขียนเรียงความ ทั่ว ๆ ไป โดยกล่าวถึงสภาพทั่วไปของสิ่งที่สนใจจะศึกษา ปัญหาของของสิ่งที่สนใจจะศึกษา สาเหตุที่นำมาซึ่งปัญหาของของสิ่งที่สนใจจะศึกษา แนวทางแก้ไขปัญหาของของสิ่งที่สนใจจะศึกษา และสรุปที่มาและความสำคัญของปัญหา เช่น อาจสรุปได้ว่า </a:t>
            </a:r>
            <a:r>
              <a:rPr lang="en-US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คณะผู้จัดทำจึงมีความประสงค์ที่จะจัดสร้างโครงงาน</a:t>
            </a:r>
            <a:r>
              <a:rPr lang="en-US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….”</a:t>
            </a:r>
            <a:endParaRPr lang="th-TH" sz="3200" b="1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6228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thaiDist">
              <a:buFont typeface="+mj-lt"/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เพื่อ....................</a:t>
            </a:r>
          </a:p>
          <a:p>
            <a:pPr marL="514350" indent="-514350" algn="thaiDist">
              <a:buFont typeface="+mj-lt"/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เพื่อ...............................</a:t>
            </a:r>
          </a:p>
          <a:p>
            <a:pPr marL="514350" indent="-514350" algn="thaiDist">
              <a:buFont typeface="+mj-lt"/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36712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วิธีการ/กระบวนการ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อธิบายวิธีการ/กระบวนการ ตั้งแต่เริ่มต้นจนสำเร็จ โดยสามารถอธิบายด้วยคำบรรยาย </a:t>
            </a:r>
            <a:b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โฟลชาร์ต แผนภาพ/แผนภูมิ รูปภาพ และรายงานต่างๆ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00637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ปัจจัยแห่งความสำเร็จ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ปัจจัยหรือสิ่งที่มีผลทำให้โครงการประสบความสำเร็จ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85525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ผลกระทบที่เป็นประโยชน์หรือสร้างคุณค่า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ผลจากการใช้แนวปฏิบัติที่ดี...... / ผลจากการพัฒนาส่วนงานสู่การเป็นองค์กร......... ทำให้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</a:t>
            </a:r>
          </a:p>
          <a:p>
            <a:pPr marL="514350" indent="-514350" algn="thaiDist"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83504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FB99-AB5D-446C-8CB9-D110D9CB3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825" y="1017588"/>
            <a:ext cx="11191875" cy="1811337"/>
          </a:xfrm>
        </p:spPr>
        <p:txBody>
          <a:bodyPr anchor="ctr">
            <a:normAutofit/>
          </a:bodyPr>
          <a:lstStyle/>
          <a:p>
            <a:r>
              <a:rPr lang="th-TH" b="1">
                <a:solidFill>
                  <a:srgbClr val="000066"/>
                </a:solidFill>
                <a:effectLst/>
                <a:ea typeface="Calibri" panose="020F0502020204030204" pitchFamily="34" charset="0"/>
                <a:cs typeface="TH SarabunPSK" panose="020B0500040200020003" pitchFamily="34" charset="-34"/>
              </a:rPr>
              <a:t>ชื่อผลงานวิจัย/นวัตกรรมฯ</a:t>
            </a:r>
            <a:endParaRPr lang="th-TH" sz="28000" b="1">
              <a:solidFill>
                <a:srgbClr val="000066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BA015-029E-4288-AA0B-AFE7229D2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75" y="3924300"/>
            <a:ext cx="11106149" cy="24193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ชื่อผู้จัดทำ/คณะผู้จัดทำ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486275" algn="l"/>
              </a:tabLst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ชื่อ-นามสกุล ผู้นำเสนอ	คณะ../สำนัก.../สถาบัน...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486275" algn="l"/>
              </a:tabLst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ชื่อ-นามสกุล คณะทำงาน	คณะ../สำนัก.../สถาบัน...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486275" algn="l"/>
              </a:tabLst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ชื่อ-นามสกุล คณะทำงาน	คณะ../สำนัก.../สถาบัน...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486275" algn="l"/>
              </a:tabLst>
            </a:pPr>
            <a:r>
              <a:rPr lang="th-TH" sz="28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4. ....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3AEBDA1-2066-4D41-BC3E-79062329F1D1}"/>
              </a:ext>
            </a:extLst>
          </p:cNvPr>
          <p:cNvSpPr txBox="1">
            <a:spLocks/>
          </p:cNvSpPr>
          <p:nvPr/>
        </p:nvSpPr>
        <p:spPr>
          <a:xfrm>
            <a:off x="6410325" y="2619375"/>
            <a:ext cx="5143500" cy="135334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1076325" algn="l">
              <a:lnSpc>
                <a:spcPct val="120000"/>
              </a:lnSpc>
              <a:tabLst>
                <a:tab pos="809625" algn="l"/>
              </a:tabLst>
            </a:pPr>
            <a: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ประเภท 	</a:t>
            </a:r>
            <a: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  <a:sym typeface="Wingdings" panose="05000000000000000000" pitchFamily="2" charset="2"/>
              </a:rPr>
              <a:t></a:t>
            </a:r>
            <a: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วิจัย/นวัตกรรมเพื่อพัฒนางาน/การบริการ/การบริหารจัดการ </a:t>
            </a:r>
            <a:b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ด้านมนุษยศาสตร์และสังคมศาสตร์</a:t>
            </a:r>
          </a:p>
          <a:p>
            <a:pPr marL="1076325" indent="-1076325" algn="l">
              <a:lnSpc>
                <a:spcPct val="120000"/>
              </a:lnSpc>
              <a:tabLst>
                <a:tab pos="809625" algn="l"/>
              </a:tabLst>
            </a:pPr>
            <a: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</a:t>
            </a:r>
            <a: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  <a:sym typeface="Wingdings" panose="05000000000000000000" pitchFamily="2" charset="2"/>
              </a:rPr>
              <a:t></a:t>
            </a:r>
            <a: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วิจัย/นวัตกรรมเพื่อพัฒนางาน/การบริการ/การบริหารจัดการ  </a:t>
            </a:r>
            <a:b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1800" b="1">
                <a:solidFill>
                  <a:srgbClr val="000066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ด้านวิทยาศาสตร์และเทคโนโลยี/วิทยาศาสตร์สุขภาพ</a:t>
            </a:r>
            <a:endParaRPr lang="th-TH" b="1">
              <a:solidFill>
                <a:srgbClr val="000066"/>
              </a:solidFill>
              <a:latin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3050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ที่มาและความสำคัญ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1950" algn="thaiDist"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การเขียนความเป็นมาและความสำคัญของปัญหา หรือภูมิหลัง หรือหลักการและเหตุผล   เพื่อเล่าให้ผู้อ่านทราบถึง ความเป็นมาของการวิจัย/นวัตกรรม โดยเขียนให้สัมพันธ์กับหลักการและเหตุผลที่ต้องทำการวิจัย/นวัตกรรมเรื่องนั้นๆ มักอ้างอิงหลักการ แนวคิด และทฤษฎีที่สำคัญๆ มาประกอบ ทำให้ผู้อ่านมองเห็นความจำเป็นและสภาพปัญหาของการวิจัย/นวัตกรรม  มักจะเขียนเป็นย่อหน้าๆ ไม่ยืดยาวเกินไป พยายามให้เนื้อความต่อเนื่องกัน มักจะเริ่มจากแนวนโยบาย  หลักการ แนวคิด สภาพปัญหา และการแก้ปัญหา</a:t>
            </a:r>
          </a:p>
        </p:txBody>
      </p:sp>
    </p:spTree>
    <p:extLst>
      <p:ext uri="{BB962C8B-B14F-4D97-AF65-F5344CB8AC3E}">
        <p14:creationId xmlns:p14="http://schemas.microsoft.com/office/powerpoint/2010/main" val="2034687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E704-107D-4FBA-9624-5FA9707D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575"/>
            <a:ext cx="10515600" cy="900113"/>
          </a:xfrm>
        </p:spPr>
        <p:txBody>
          <a:bodyPr>
            <a:normAutofit/>
          </a:bodyPr>
          <a:lstStyle/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5D1BC-B6EE-4675-B024-7986C244D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1831975"/>
          </a:xfrm>
        </p:spPr>
        <p:txBody>
          <a:bodyPr>
            <a:normAutofit/>
          </a:bodyPr>
          <a:lstStyle/>
          <a:p>
            <a:pPr marL="514350" indent="-514350" algn="thaiDi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เพื่อ....................</a:t>
            </a:r>
          </a:p>
          <a:p>
            <a:pPr marL="514350" indent="-514350" algn="thaiDi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เพื่อ...............................</a:t>
            </a:r>
          </a:p>
          <a:p>
            <a:pPr marL="514350" indent="-514350" algn="thaiDi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เพื่อ......................................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B5C2CB-46A6-4BDE-BC6A-D457545C700F}"/>
              </a:ext>
            </a:extLst>
          </p:cNvPr>
          <p:cNvSpPr txBox="1">
            <a:spLocks/>
          </p:cNvSpPr>
          <p:nvPr/>
        </p:nvSpPr>
        <p:spPr>
          <a:xfrm>
            <a:off x="838200" y="3624263"/>
            <a:ext cx="10515600" cy="90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ขอบเขตของงาน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8B1D99A-C3A8-458C-B8C1-85B376241F7F}"/>
              </a:ext>
            </a:extLst>
          </p:cNvPr>
          <p:cNvSpPr txBox="1">
            <a:spLocks/>
          </p:cNvSpPr>
          <p:nvPr/>
        </p:nvSpPr>
        <p:spPr>
          <a:xfrm>
            <a:off x="838200" y="4524375"/>
            <a:ext cx="10515600" cy="1652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 algn="thaiDist">
              <a:buFont typeface="Arial" panose="020B0604020202020204" pitchFamily="34" charset="0"/>
              <a:buNone/>
            </a:pPr>
            <a:r>
              <a:rPr lang="th-TH" sz="3200" b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เป็นการจำกัดหรือวางกรอบของปัญหา ให้เด่นชัดมากยิ่งขึ้น ส่วนใหญ่จะจำกัดในเรื่องของ ประชากร กลุ่มตัวอย่าง และตัวแปรที่เกี่ยวข้อง</a:t>
            </a:r>
          </a:p>
        </p:txBody>
      </p:sp>
    </p:spTree>
    <p:extLst>
      <p:ext uri="{BB962C8B-B14F-4D97-AF65-F5344CB8AC3E}">
        <p14:creationId xmlns:p14="http://schemas.microsoft.com/office/powerpoint/2010/main" val="1974180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773</Words>
  <Application>Microsoft Office PowerPoint</Application>
  <PresentationFormat>แบบจอกว้าง</PresentationFormat>
  <Paragraphs>63</Paragraphs>
  <Slides>15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TH SarabunPSK</vt:lpstr>
      <vt:lpstr>ธีมของ Office</vt:lpstr>
      <vt:lpstr>ชื่อเรื่อง/แนวปฏิบัติที่ดีในการจัดการความรู้ฯ/ การพัฒนาส่วนงานสู่การเป็นองค์กรแห่งความสุขฯ</vt:lpstr>
      <vt:lpstr>บทนำ/ที่มาและความสำคัญ</vt:lpstr>
      <vt:lpstr>วัตถุประสงค์</vt:lpstr>
      <vt:lpstr>วิธีการ/กระบวนการ</vt:lpstr>
      <vt:lpstr>ปัจจัยแห่งความสำเร็จ</vt:lpstr>
      <vt:lpstr>ผลกระทบที่เป็นประโยชน์หรือสร้างคุณค่า</vt:lpstr>
      <vt:lpstr>ชื่อผลงานวิจัย/นวัตกรรมฯ</vt:lpstr>
      <vt:lpstr>ที่มาและความสำคัญ</vt:lpstr>
      <vt:lpstr>วัตถุประสงค์</vt:lpstr>
      <vt:lpstr>ทฤษฎีและงานวิจัยที่เกี่ยวข้อง (ถ้ามี)</vt:lpstr>
      <vt:lpstr>วิธีการดำเนินงาน</vt:lpstr>
      <vt:lpstr>ผลการดำเนินงาน/ผลการใช้นวัตกรรม</vt:lpstr>
      <vt:lpstr>วิเคราะห์และสรุปสาระสำคัญ</vt:lpstr>
      <vt:lpstr>ผลกระทบที่เป็นประโยชน์และสร้างคุณค่า</vt:lpstr>
      <vt:lpstr>เอกสารอ้างอิง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ชื่อเรื่อง/แนวปฏิบัติ</dc:title>
  <dc:creator>JAKKAPOB DHATSUWAN</dc:creator>
  <cp:lastModifiedBy>PATTARAPON KAMLAR</cp:lastModifiedBy>
  <cp:revision>15</cp:revision>
  <dcterms:created xsi:type="dcterms:W3CDTF">2021-07-06T01:08:27Z</dcterms:created>
  <dcterms:modified xsi:type="dcterms:W3CDTF">2022-07-27T05:08:09Z</dcterms:modified>
</cp:coreProperties>
</file>